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82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EB7D1-2079-4C66-925D-EB32AFD2967E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88A25-59B8-463F-99EB-0B79E6355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77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=""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861A888-AD15-4B7B-8BC8-9396C27C7731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1228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=""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861A888-AD15-4B7B-8BC8-9396C27C7731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1228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85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810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50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8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93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364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97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05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97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70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79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FBEAC-AA8E-407D-89E0-414FEF3FC3B2}" type="datetimeFigureOut">
              <a:rPr kumimoji="1" lang="ja-JP" altLang="en-US" smtClean="0"/>
              <a:t>2019/11/11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21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="" xmlns:a16="http://schemas.microsoft.com/office/drawing/2014/main" id="{9EDBF75A-15E6-41FD-86FF-1C3CD81B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4624"/>
            <a:ext cx="78676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学術</a:t>
            </a:r>
            <a:r>
              <a:rPr lang="ja-JP" altLang="en-US" b="1" dirty="0" smtClean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集会　ポスター発表用</a:t>
            </a:r>
            <a:endParaRPr lang="ja-JP" altLang="en-US" b="1" dirty="0">
              <a:solidFill>
                <a:srgbClr val="FF0000"/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hangingPunct="1"/>
            <a:endParaRPr lang="ja-JP" altLang="en-US" dirty="0"/>
          </a:p>
          <a:p>
            <a:pPr eaLnBrk="1" hangingPunct="1"/>
            <a:endParaRPr kumimoji="0" lang="ja-JP" altLang="en-US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54" name="正方形/長方形 9">
            <a:extLst>
              <a:ext uri="{FF2B5EF4-FFF2-40B4-BE49-F238E27FC236}">
                <a16:creationId xmlns="" xmlns:a16="http://schemas.microsoft.com/office/drawing/2014/main" id="{E62CC588-29A8-4C6C-B5FF-FA4DB774C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2688203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b="1" dirty="0"/>
              <a:t>or</a:t>
            </a:r>
            <a:endParaRPr kumimoji="0" lang="ja-JP" altLang="en-US" sz="2800" b="1" dirty="0"/>
          </a:p>
        </p:txBody>
      </p:sp>
      <p:sp>
        <p:nvSpPr>
          <p:cNvPr id="2057" name="Rectangle 2">
            <a:extLst>
              <a:ext uri="{FF2B5EF4-FFF2-40B4-BE49-F238E27FC236}">
                <a16:creationId xmlns="" xmlns:a16="http://schemas.microsoft.com/office/drawing/2014/main" id="{EE3853AF-97C6-43FE-8D2D-379E6B85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815995"/>
            <a:ext cx="8551863" cy="19832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8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zh-CN" altLang="en-US" sz="2800" u="sng" dirty="0"/>
              <a:t>日本心臓弁膜症学会</a:t>
            </a:r>
            <a:r>
              <a:rPr lang="ja-JP" altLang="en-US" sz="2800" u="sng" dirty="0"/>
              <a:t>　</a:t>
            </a:r>
            <a:r>
              <a:rPr lang="en-US" altLang="zh-CN" sz="2800" u="sng" dirty="0"/>
              <a:t>COI</a:t>
            </a:r>
            <a:r>
              <a:rPr lang="zh-CN" altLang="en-US" sz="2800" u="sng" dirty="0"/>
              <a:t>開示</a:t>
            </a:r>
            <a:r>
              <a:rPr lang="zh-CN" altLang="en-US" sz="2800" b="1" dirty="0"/>
              <a:t/>
            </a:r>
            <a:br>
              <a:rPr lang="zh-CN" altLang="en-US" sz="2800" b="1" dirty="0"/>
            </a:br>
            <a:r>
              <a:rPr lang="en-US" altLang="ja-JP" dirty="0" smtClean="0"/>
              <a:t> (</a:t>
            </a:r>
            <a:r>
              <a:rPr lang="ja-JP" altLang="en-US" dirty="0"/>
              <a:t>発表者名：　○ ○ ○ ○ 、 ○ ○ ○ ○ 、 ○ ○ ○ ○ </a:t>
            </a:r>
            <a:r>
              <a:rPr lang="en-US" altLang="ja-JP" dirty="0" smtClean="0"/>
              <a:t>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演題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発表内容に関連し、発表者らに開示すべき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CO I 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関係にある企業などはありません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。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058" name="Rectangle 2">
            <a:extLst>
              <a:ext uri="{FF2B5EF4-FFF2-40B4-BE49-F238E27FC236}">
                <a16:creationId xmlns="" xmlns:a16="http://schemas.microsoft.com/office/drawing/2014/main" id="{E6E5D9E0-303E-4BB8-AA07-710556B2F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192259"/>
            <a:ext cx="8551863" cy="35491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zh-CN" altLang="en-US" sz="2800" u="sng" dirty="0"/>
              <a:t>日本心臓弁膜症学会</a:t>
            </a:r>
            <a:r>
              <a:rPr lang="ja-JP" altLang="en-US" sz="2800" u="sng" dirty="0"/>
              <a:t>　</a:t>
            </a:r>
            <a:r>
              <a:rPr lang="en-US" altLang="zh-CN" sz="2800" u="sng" dirty="0"/>
              <a:t>COI</a:t>
            </a:r>
            <a:r>
              <a:rPr lang="zh-CN" altLang="en-US" sz="2800" u="sng" dirty="0"/>
              <a:t>開示</a:t>
            </a:r>
            <a:r>
              <a:rPr lang="zh-CN" altLang="en-US" sz="2800" b="1" dirty="0"/>
              <a:t/>
            </a:r>
            <a:br>
              <a:rPr lang="zh-CN" altLang="en-US" sz="2800" b="1" dirty="0"/>
            </a:br>
            <a:r>
              <a:rPr lang="en-US" altLang="ja-JP" dirty="0"/>
              <a:t> (</a:t>
            </a:r>
            <a:r>
              <a:rPr lang="ja-JP" altLang="en-US" dirty="0"/>
              <a:t>発表者名：　○ ○ ○ ○ 、 ○ ○ ○ ○ 、 ○ ○ ○ ○ </a:t>
            </a:r>
            <a:r>
              <a:rPr lang="en-US" altLang="ja-JP" dirty="0"/>
              <a:t>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b="1" dirty="0" smtClean="0">
                <a:latin typeface="+mn-lt"/>
              </a:rPr>
              <a:t>　</a:t>
            </a:r>
            <a:r>
              <a:rPr lang="ja-JP" altLang="en-US" sz="1800" b="1" dirty="0">
                <a:latin typeface="+mn-lt"/>
              </a:rPr>
              <a:t>演題発表内容に関連し、筆頭および共同発表者が開示す</a:t>
            </a:r>
            <a:r>
              <a:rPr lang="ja-JP" altLang="en-US" sz="1800" b="1" dirty="0" smtClean="0">
                <a:latin typeface="+mn-lt"/>
              </a:rPr>
              <a:t>べき</a:t>
            </a:r>
            <a:r>
              <a:rPr lang="en-US" altLang="ja-JP" sz="1800" b="1" dirty="0" smtClean="0">
                <a:latin typeface="+mn-lt"/>
              </a:rPr>
              <a:t>CO </a:t>
            </a:r>
            <a:r>
              <a:rPr lang="en-US" altLang="ja-JP" sz="1800" b="1" dirty="0">
                <a:latin typeface="+mn-lt"/>
              </a:rPr>
              <a:t>I </a:t>
            </a:r>
            <a:r>
              <a:rPr lang="ja-JP" altLang="en-US" sz="1800" b="1" dirty="0">
                <a:latin typeface="+mn-lt"/>
              </a:rPr>
              <a:t>関係に</a:t>
            </a:r>
            <a:r>
              <a:rPr lang="ja-JP" altLang="en-US" sz="1800" b="1" dirty="0" smtClean="0">
                <a:latin typeface="+mn-lt"/>
              </a:rPr>
              <a:t>ある</a:t>
            </a:r>
            <a:endParaRPr lang="en-US" altLang="ja-JP" sz="1800" b="1" dirty="0" smtClean="0"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 </a:t>
            </a:r>
            <a:r>
              <a:rPr lang="ja-JP" altLang="en-US" sz="1800" b="1" dirty="0" smtClean="0">
                <a:latin typeface="+mn-lt"/>
              </a:rPr>
              <a:t>企業</a:t>
            </a:r>
            <a:r>
              <a:rPr lang="ja-JP" altLang="en-US" sz="1800" b="1" dirty="0">
                <a:latin typeface="+mn-lt"/>
              </a:rPr>
              <a:t>などとして、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 </a:t>
            </a:r>
            <a:r>
              <a:rPr lang="ja-JP" altLang="en-US" sz="1800" b="1" dirty="0" smtClean="0">
                <a:latin typeface="+mn-lt"/>
              </a:rPr>
              <a:t>  </a:t>
            </a:r>
            <a:r>
              <a:rPr lang="ja-JP" altLang="en-US" sz="1800" b="1" dirty="0">
                <a:latin typeface="+mn-lt"/>
              </a:rPr>
              <a:t>①顧問：　　　　　　　　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②株保有・利益：　　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③特許使用料：　　　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④講演料：　　　　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⑤原稿料：　　　　　　　　　　　　  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⑥受託研究・共同研究費：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⑦奨学寄付金：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⑧寄付講座所属：　　　　　　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⑨贈答品などの報酬：　　</a:t>
            </a:r>
            <a:r>
              <a:rPr lang="ja-JP" altLang="en-US" sz="1800" b="1" dirty="0" smtClean="0">
                <a:solidFill>
                  <a:schemeClr val="bg1"/>
                </a:solidFill>
                <a:latin typeface="+mn-lt"/>
              </a:rPr>
              <a:t>　　　　</a:t>
            </a:r>
            <a:endParaRPr lang="en-US" altLang="ja-JP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46926" y="467380"/>
            <a:ext cx="8833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※</a:t>
            </a:r>
            <a:r>
              <a:rPr lang="ja-JP" altLang="en-US" dirty="0" smtClean="0">
                <a:solidFill>
                  <a:srgbClr val="FF0000"/>
                </a:solidFill>
              </a:rPr>
              <a:t>発表者は、演題</a:t>
            </a:r>
            <a:r>
              <a:rPr lang="ja-JP" altLang="en-US" dirty="0">
                <a:solidFill>
                  <a:srgbClr val="FF0000"/>
                </a:solidFill>
              </a:rPr>
              <a:t>登録時より過去</a:t>
            </a:r>
            <a:r>
              <a:rPr lang="en-US" altLang="ja-JP" dirty="0">
                <a:solidFill>
                  <a:srgbClr val="FF0000"/>
                </a:solidFill>
              </a:rPr>
              <a:t>3</a:t>
            </a:r>
            <a:r>
              <a:rPr lang="ja-JP" altLang="en-US" dirty="0">
                <a:solidFill>
                  <a:srgbClr val="FF0000"/>
                </a:solidFill>
              </a:rPr>
              <a:t>年間に</a:t>
            </a:r>
            <a:r>
              <a:rPr lang="ja-JP" altLang="en-US" dirty="0" smtClean="0">
                <a:solidFill>
                  <a:srgbClr val="FF0000"/>
                </a:solidFill>
              </a:rPr>
              <a:t>おける</a:t>
            </a:r>
            <a:r>
              <a:rPr lang="en-US" altLang="ja-JP" dirty="0" smtClean="0">
                <a:solidFill>
                  <a:srgbClr val="FF0000"/>
                </a:solidFill>
              </a:rPr>
              <a:t>COI</a:t>
            </a:r>
            <a:r>
              <a:rPr lang="ja-JP" altLang="en-US" dirty="0">
                <a:solidFill>
                  <a:srgbClr val="FF0000"/>
                </a:solidFill>
              </a:rPr>
              <a:t>状態の自己申告が必要です。</a:t>
            </a:r>
          </a:p>
        </p:txBody>
      </p:sp>
    </p:spTree>
    <p:extLst>
      <p:ext uri="{BB962C8B-B14F-4D97-AF65-F5344CB8AC3E}">
        <p14:creationId xmlns:p14="http://schemas.microsoft.com/office/powerpoint/2010/main" val="264480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="" xmlns:a16="http://schemas.microsoft.com/office/drawing/2014/main" id="{9EDBF75A-15E6-41FD-86FF-1C3CD81B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1739"/>
            <a:ext cx="7867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/>
              <a:t>Disclose the below COI status at the end of the poster </a:t>
            </a:r>
            <a:r>
              <a:rPr lang="en-US" altLang="ja-JP" dirty="0" smtClean="0"/>
              <a:t>presentation </a:t>
            </a:r>
            <a:r>
              <a:rPr lang="en-US" altLang="ja-JP" dirty="0"/>
              <a:t>at The </a:t>
            </a:r>
            <a:r>
              <a:rPr lang="en-US" altLang="ja-JP" dirty="0" smtClean="0"/>
              <a:t>Japanese </a:t>
            </a:r>
            <a:r>
              <a:rPr lang="en-US" altLang="ja-JP" dirty="0"/>
              <a:t>Society for Heart Valve Disease</a:t>
            </a:r>
            <a:r>
              <a:rPr lang="en-US" altLang="ja-JP" dirty="0" smtClean="0"/>
              <a:t>.</a:t>
            </a:r>
            <a:endParaRPr lang="ja-JP" altLang="en-US" dirty="0"/>
          </a:p>
        </p:txBody>
      </p:sp>
      <p:sp>
        <p:nvSpPr>
          <p:cNvPr id="2054" name="正方形/長方形 9">
            <a:extLst>
              <a:ext uri="{FF2B5EF4-FFF2-40B4-BE49-F238E27FC236}">
                <a16:creationId xmlns="" xmlns:a16="http://schemas.microsoft.com/office/drawing/2014/main" id="{E62CC588-29A8-4C6C-B5FF-FA4DB774C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2780928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800" b="1" dirty="0"/>
              <a:t>or</a:t>
            </a:r>
            <a:endParaRPr kumimoji="0" lang="ja-JP" altLang="en-US" sz="2800" b="1" dirty="0"/>
          </a:p>
        </p:txBody>
      </p:sp>
      <p:sp>
        <p:nvSpPr>
          <p:cNvPr id="2057" name="Rectangle 2">
            <a:extLst>
              <a:ext uri="{FF2B5EF4-FFF2-40B4-BE49-F238E27FC236}">
                <a16:creationId xmlns="" xmlns:a16="http://schemas.microsoft.com/office/drawing/2014/main" id="{EE3853AF-97C6-43FE-8D2D-379E6B85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268760"/>
            <a:ext cx="8551863" cy="1570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b="1" dirty="0"/>
              <a:t>The authors have no financial conflicts of interest to disclose concerning the presentation </a:t>
            </a:r>
            <a:r>
              <a:rPr lang="en-US" altLang="ja-JP" b="1" dirty="0" smtClean="0"/>
              <a:t>for</a:t>
            </a:r>
            <a:r>
              <a:rPr lang="en-US" altLang="ja-JP" b="1" dirty="0" smtClean="0"/>
              <a:t> </a:t>
            </a:r>
            <a:r>
              <a:rPr lang="en-US" altLang="ja-JP" b="1" dirty="0"/>
              <a:t>The Japanese Society </a:t>
            </a:r>
            <a:endParaRPr lang="en-US" altLang="ja-JP" b="1" dirty="0" smtClean="0"/>
          </a:p>
          <a:p>
            <a:pPr algn="ctr" eaLnBrk="1" hangingPunct="1"/>
            <a:r>
              <a:rPr lang="en-US" altLang="ja-JP" b="1" dirty="0" smtClean="0"/>
              <a:t>for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Heart </a:t>
            </a:r>
            <a:r>
              <a:rPr lang="en-US" altLang="ja-JP" b="1" dirty="0"/>
              <a:t>Valve </a:t>
            </a:r>
            <a:r>
              <a:rPr lang="en-US" altLang="ja-JP" b="1" dirty="0" smtClean="0"/>
              <a:t>Disease.</a:t>
            </a:r>
          </a:p>
          <a:p>
            <a:pPr algn="ctr" eaLnBrk="1" hangingPunct="1"/>
            <a:r>
              <a:rPr lang="en-US" altLang="ja-JP" b="1" dirty="0" smtClean="0"/>
              <a:t> (Name </a:t>
            </a:r>
            <a:r>
              <a:rPr lang="en-US" altLang="ja-JP" b="1" dirty="0"/>
              <a:t>of  Author(s) : </a:t>
            </a:r>
            <a:r>
              <a:rPr lang="en-US" altLang="ja-JP" b="1" dirty="0" smtClean="0">
                <a:highlight>
                  <a:srgbClr val="FFFF00"/>
                </a:highlight>
              </a:rPr>
              <a:t>XXXX, XXX, XXX</a:t>
            </a:r>
            <a:r>
              <a:rPr lang="en-US" altLang="ja-JP" b="1" dirty="0"/>
              <a:t>)</a:t>
            </a:r>
            <a:endParaRPr kumimoji="0" lang="en-US" altLang="ja-JP" b="1" dirty="0">
              <a:latin typeface="Arial" panose="020B0604020202020204" pitchFamily="34" charset="0"/>
            </a:endParaRPr>
          </a:p>
        </p:txBody>
      </p:sp>
      <p:sp>
        <p:nvSpPr>
          <p:cNvPr id="2058" name="Rectangle 2">
            <a:extLst>
              <a:ext uri="{FF2B5EF4-FFF2-40B4-BE49-F238E27FC236}">
                <a16:creationId xmlns="" xmlns:a16="http://schemas.microsoft.com/office/drawing/2014/main" id="{E6E5D9E0-303E-4BB8-AA07-710556B2F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359050"/>
            <a:ext cx="8551863" cy="318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b="1" dirty="0"/>
              <a:t>The Japanese </a:t>
            </a:r>
            <a:r>
              <a:rPr lang="en-US" altLang="ja-JP" b="1"/>
              <a:t>Society </a:t>
            </a:r>
            <a:r>
              <a:rPr lang="en-US" altLang="ja-JP" b="1" smtClean="0"/>
              <a:t>for Heart </a:t>
            </a:r>
            <a:r>
              <a:rPr lang="en-US" altLang="ja-JP" b="1" dirty="0"/>
              <a:t>Valve Disease</a:t>
            </a:r>
            <a:br>
              <a:rPr lang="en-US" altLang="ja-JP" b="1" dirty="0"/>
            </a:br>
            <a:r>
              <a:rPr lang="en-US" altLang="ja-JP" b="1" u="sng" dirty="0" smtClean="0"/>
              <a:t>COI </a:t>
            </a:r>
            <a:r>
              <a:rPr lang="en-US" altLang="ja-JP" b="1" u="sng" dirty="0"/>
              <a:t>Disclosure </a:t>
            </a:r>
            <a:r>
              <a:rPr lang="en-US" altLang="ja-JP" b="1" u="sng" dirty="0" smtClean="0"/>
              <a:t> (Name </a:t>
            </a:r>
            <a:r>
              <a:rPr lang="en-US" altLang="ja-JP" b="1" u="sng" dirty="0"/>
              <a:t>of  Author(s) : </a:t>
            </a:r>
            <a:r>
              <a:rPr lang="en-US" altLang="ja-JP" b="1" u="sng" dirty="0">
                <a:highlight>
                  <a:srgbClr val="FFFF00"/>
                </a:highlight>
              </a:rPr>
              <a:t>XXXX</a:t>
            </a:r>
            <a:r>
              <a:rPr lang="en-US" altLang="ja-JP" b="1" u="sng" dirty="0" smtClean="0">
                <a:highlight>
                  <a:srgbClr val="FFFF00"/>
                </a:highlight>
              </a:rPr>
              <a:t>, XXX, XXX)</a:t>
            </a:r>
            <a:r>
              <a:rPr lang="ja-JP" altLang="en-US" b="1" u="sng" dirty="0" smtClean="0">
                <a:latin typeface="Arial" charset="0"/>
              </a:rPr>
              <a:t> </a:t>
            </a:r>
            <a:endParaRPr lang="en-US" altLang="ja-JP" b="1" u="sng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ja-JP" sz="1800" dirty="0">
                <a:latin typeface="+mn-lt"/>
              </a:rPr>
              <a:t>Author(s) have the following COI  to disclose.  COI related company(</a:t>
            </a:r>
            <a:r>
              <a:rPr lang="en-US" altLang="ja-JP" sz="1800" dirty="0" err="1">
                <a:latin typeface="+mn-lt"/>
              </a:rPr>
              <a:t>ies</a:t>
            </a:r>
            <a:r>
              <a:rPr lang="en-US" altLang="ja-JP" sz="1800" dirty="0">
                <a:latin typeface="+mn-lt"/>
              </a:rPr>
              <a:t>) are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b="1" dirty="0" smtClean="0">
                <a:latin typeface="+mn-lt"/>
              </a:rPr>
              <a:t>　</a:t>
            </a:r>
            <a:r>
              <a:rPr lang="en-US" altLang="ja-JP" sz="1800" b="1" dirty="0">
                <a:latin typeface="+mn-lt"/>
              </a:rPr>
              <a:t> </a:t>
            </a:r>
            <a:r>
              <a:rPr lang="ja-JP" altLang="en-US" sz="1800" b="1" dirty="0" smtClean="0">
                <a:latin typeface="+mn-lt"/>
              </a:rPr>
              <a:t> </a:t>
            </a:r>
            <a:r>
              <a:rPr lang="ja-JP" altLang="en-US" sz="1800" b="1" dirty="0">
                <a:latin typeface="+mn-lt"/>
              </a:rPr>
              <a:t>①</a:t>
            </a:r>
            <a:r>
              <a:rPr lang="en-US" altLang="ja-JP" sz="1800" b="1" dirty="0">
                <a:latin typeface="+mn-lt"/>
              </a:rPr>
              <a:t>Consultation fees:</a:t>
            </a:r>
            <a:r>
              <a:rPr lang="ja-JP" altLang="en-US" sz="1800" b="1" dirty="0">
                <a:latin typeface="+mn-lt"/>
              </a:rPr>
              <a:t>　</a:t>
            </a:r>
            <a:endParaRPr lang="en-US" altLang="ja-JP" sz="1800" b="1" dirty="0" smtClean="0"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②</a:t>
            </a:r>
            <a:r>
              <a:rPr lang="en-US" altLang="ja-JP" sz="1800" b="1" dirty="0">
                <a:latin typeface="+mn-lt"/>
              </a:rPr>
              <a:t>Stock ownership/profit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③</a:t>
            </a:r>
            <a:r>
              <a:rPr lang="en-US" altLang="ja-JP" sz="1800" b="1" dirty="0">
                <a:latin typeface="+mn-lt"/>
              </a:rPr>
              <a:t>Patent fees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latin typeface="+mn-lt"/>
              </a:rPr>
              <a:t>　　④</a:t>
            </a:r>
            <a:r>
              <a:rPr lang="en-US" altLang="ja-JP" sz="1800" b="1" dirty="0">
                <a:latin typeface="+mn-lt"/>
              </a:rPr>
              <a:t>Remuneration for lecture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latin typeface="+mn-lt"/>
              </a:rPr>
              <a:t>　　⑤</a:t>
            </a:r>
            <a:r>
              <a:rPr lang="en-US" altLang="ja-JP" sz="1800" b="1" dirty="0">
                <a:latin typeface="+mn-lt"/>
              </a:rPr>
              <a:t>Manuscript fees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⑥</a:t>
            </a:r>
            <a:r>
              <a:rPr lang="en-US" altLang="ja-JP" sz="1800" b="1" dirty="0">
                <a:latin typeface="+mn-lt"/>
              </a:rPr>
              <a:t>Trust research/joint research funds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latin typeface="+mn-lt"/>
              </a:rPr>
              <a:t>　　⑦</a:t>
            </a:r>
            <a:r>
              <a:rPr lang="en-US" altLang="ja-JP" sz="1800" b="1" dirty="0">
                <a:latin typeface="+mn-lt"/>
              </a:rPr>
              <a:t>Scholarship fund</a:t>
            </a:r>
            <a:r>
              <a:rPr lang="en-US" altLang="ja-JP" sz="1800" b="1" dirty="0" smtClean="0">
                <a:latin typeface="+mn-lt"/>
              </a:rPr>
              <a:t>: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⑧</a:t>
            </a:r>
            <a:r>
              <a:rPr lang="en-US" altLang="ja-JP" sz="1800" b="1" dirty="0">
                <a:latin typeface="+mn-lt"/>
              </a:rPr>
              <a:t>Affiliation with Endowed Department:</a:t>
            </a:r>
            <a:r>
              <a:rPr lang="ja-JP" altLang="en-US" sz="1800" b="1" dirty="0">
                <a:latin typeface="+mn-lt"/>
              </a:rPr>
              <a:t>　</a:t>
            </a:r>
            <a:endParaRPr lang="en-US" altLang="ja-JP" sz="1800" b="1" dirty="0" smtClean="0">
              <a:latin typeface="+mn-lt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ja-JP" altLang="en-US" sz="1800" b="1" dirty="0">
                <a:latin typeface="+mn-lt"/>
              </a:rPr>
              <a:t>　　⑨</a:t>
            </a:r>
            <a:r>
              <a:rPr lang="en-US" altLang="ja-JP" sz="1800" b="1" dirty="0">
                <a:latin typeface="+mn-lt"/>
              </a:rPr>
              <a:t>Other remuneration such as gifts</a:t>
            </a:r>
            <a:r>
              <a:rPr lang="en-US" altLang="ja-JP" sz="1800" b="1" dirty="0" smtClean="0">
                <a:latin typeface="+mn-lt"/>
              </a:rPr>
              <a:t>: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932040" y="5301208"/>
            <a:ext cx="3816501" cy="8617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600" dirty="0">
                <a:solidFill>
                  <a:srgbClr val="FF0000"/>
                </a:solidFill>
              </a:rPr>
              <a:t>If “yes”, give the name of company/organization past three years. </a:t>
            </a:r>
            <a:endParaRPr lang="en-US" altLang="ja-JP" sz="16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ja-JP" sz="1600" dirty="0" smtClean="0">
                <a:solidFill>
                  <a:srgbClr val="FF0000"/>
                </a:solidFill>
              </a:rPr>
              <a:t>There </a:t>
            </a:r>
            <a:r>
              <a:rPr lang="en-US" altLang="ja-JP" sz="1600" dirty="0">
                <a:solidFill>
                  <a:srgbClr val="FF0000"/>
                </a:solidFill>
              </a:rPr>
              <a:t>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819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104</Words>
  <PresentationFormat>画面に合わせる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Hiragino Maru Gothic Pro W4</vt:lpstr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2018-07-10T10:54:02Z</dcterms:created>
  <dcterms:modified xsi:type="dcterms:W3CDTF">2019-11-11T11:03:20Z</dcterms:modified>
</cp:coreProperties>
</file>